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8"/>
  </p:notesMasterIdLst>
  <p:sldIdLst>
    <p:sldId id="256" r:id="rId2"/>
    <p:sldId id="330" r:id="rId3"/>
    <p:sldId id="341" r:id="rId4"/>
    <p:sldId id="343" r:id="rId5"/>
    <p:sldId id="363" r:id="rId6"/>
    <p:sldId id="344" r:id="rId7"/>
    <p:sldId id="364" r:id="rId8"/>
    <p:sldId id="342" r:id="rId9"/>
    <p:sldId id="348" r:id="rId10"/>
    <p:sldId id="365" r:id="rId11"/>
    <p:sldId id="366" r:id="rId12"/>
    <p:sldId id="367" r:id="rId13"/>
    <p:sldId id="368" r:id="rId14"/>
    <p:sldId id="369" r:id="rId15"/>
    <p:sldId id="374" r:id="rId16"/>
    <p:sldId id="349" r:id="rId17"/>
    <p:sldId id="370" r:id="rId18"/>
    <p:sldId id="371" r:id="rId19"/>
    <p:sldId id="372" r:id="rId20"/>
    <p:sldId id="373" r:id="rId21"/>
    <p:sldId id="378" r:id="rId22"/>
    <p:sldId id="379" r:id="rId23"/>
    <p:sldId id="351" r:id="rId24"/>
    <p:sldId id="375" r:id="rId25"/>
    <p:sldId id="376" r:id="rId26"/>
    <p:sldId id="3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053D1-F010-4F72-8111-DEB2FC0F1D3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AFD82-92A5-4C57-88CE-9C1C9E7E1A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993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FD82-92A5-4C57-88CE-9C1C9E7E1A0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911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Руководитель должен быть одновременно специалистом в области производственных и социальных вопросов. руководство представляет собой процесс управления поведением других людей в интересах достижения определенной цели. В этом смысле управление означает стимулирование людей действовать определенным образом или же следовать определенному курсу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FD82-92A5-4C57-88CE-9C1C9E7E1A0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558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Руководитель должен быть одновременно специалистом в области производственных и социальных вопросов</a:t>
            </a:r>
            <a:r>
              <a:rPr lang="ru-RU" sz="2400" smtClean="0">
                <a:latin typeface="Arial" pitchFamily="34" charset="0"/>
                <a:cs typeface="Arial" pitchFamily="34" charset="0"/>
              </a:rPr>
              <a:t>. руководство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представляет собой процесс управления поведением других людей в интересах достижения определенной цели. В этом смысле управление означает стимулирование людей действовать определенным образом или же следовать определенному курсу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FD82-92A5-4C57-88CE-9C1C9E7E1A0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558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DEF5FA">
                    <a:lumMod val="10000"/>
                  </a:srgbClr>
                </a:solidFill>
              </a:rPr>
              <a:t>И для этого не нужно быть экспертом в каждом вопросе. Главное — быть экспертом в подборе лучших специалистов для своей команды.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FD82-92A5-4C57-88CE-9C1C9E7E1A0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405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DEF5FA">
                    <a:lumMod val="10000"/>
                  </a:srgbClr>
                </a:solidFill>
              </a:rPr>
              <a:t>И для этого не нужно быть экспертом в каждом вопросе. Главное — быть экспертом в подборе лучших специалистов для своей команды.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FD82-92A5-4C57-88CE-9C1C9E7E1A0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405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DEF5FA">
                    <a:lumMod val="10000"/>
                  </a:srgbClr>
                </a:solidFill>
              </a:rPr>
              <a:t>И для этого не нужно быть экспертом в каждом вопросе. Главное — быть экспертом в подборе лучших специалистов для своей команды.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AFD82-92A5-4C57-88CE-9C1C9E7E1A0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40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68294A-5EB1-4D6D-B86F-C86569206A01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D905CF-963E-44C5-B348-C5772834C0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8294A-5EB1-4D6D-B86F-C86569206A01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D905CF-963E-44C5-B348-C5772834C0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8294A-5EB1-4D6D-B86F-C86569206A01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D905CF-963E-44C5-B348-C5772834C0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8294A-5EB1-4D6D-B86F-C86569206A01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D905CF-963E-44C5-B348-C5772834C04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8294A-5EB1-4D6D-B86F-C86569206A01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D905CF-963E-44C5-B348-C5772834C04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8294A-5EB1-4D6D-B86F-C86569206A01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D905CF-963E-44C5-B348-C5772834C04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8294A-5EB1-4D6D-B86F-C86569206A01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D905CF-963E-44C5-B348-C5772834C04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8294A-5EB1-4D6D-B86F-C86569206A01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D905CF-963E-44C5-B348-C5772834C04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68294A-5EB1-4D6D-B86F-C86569206A01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D905CF-963E-44C5-B348-C5772834C0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F68294A-5EB1-4D6D-B86F-C86569206A01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D905CF-963E-44C5-B348-C5772834C04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68294A-5EB1-4D6D-B86F-C86569206A01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BD905CF-963E-44C5-B348-C5772834C04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F68294A-5EB1-4D6D-B86F-C86569206A01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BD905CF-963E-44C5-B348-C5772834C0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frp18@mail.ru" TargetMode="External"/><Relationship Id="rId4" Type="http://schemas.openxmlformats.org/officeDocument/2006/relationships/hyperlink" Target="https://vk.com/bfrp1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8062664" cy="2592288"/>
          </a:xfrm>
        </p:spPr>
        <p:txBody>
          <a:bodyPr>
            <a:noAutofit/>
          </a:bodyPr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11 ошибок руководителя, </a:t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которых можно избежать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Ведущая - Светлана Дар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" y="0"/>
            <a:ext cx="3168352" cy="10000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00192" y="-13596"/>
            <a:ext cx="2843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9900"/>
                </a:solidFill>
                <a:latin typeface="Arial Black" pitchFamily="34" charset="0"/>
              </a:rPr>
              <a:t>Открытые </a:t>
            </a:r>
            <a:r>
              <a:rPr lang="ru-RU" b="1" dirty="0" err="1" smtClean="0">
                <a:solidFill>
                  <a:srgbClr val="FF9900"/>
                </a:solidFill>
                <a:latin typeface="Arial Black" pitchFamily="34" charset="0"/>
              </a:rPr>
              <a:t>вебинары</a:t>
            </a:r>
            <a:r>
              <a:rPr lang="ru-RU" b="1" dirty="0" smtClean="0">
                <a:solidFill>
                  <a:srgbClr val="FF9900"/>
                </a:solidFill>
                <a:latin typeface="Arial Black" pitchFamily="34" charset="0"/>
              </a:rPr>
              <a:t>  для руководителей НКО </a:t>
            </a:r>
            <a:endParaRPr lang="ru-RU" b="1" dirty="0">
              <a:solidFill>
                <a:srgbClr val="FF99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4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" y="557808"/>
            <a:ext cx="8892479" cy="4949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Ошибки начинающего руководителя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6512" y="-5681"/>
            <a:ext cx="9180512" cy="516809"/>
          </a:xfrm>
          <a:prstGeom prst="rect">
            <a:avLst/>
          </a:prstGeom>
          <a:solidFill>
            <a:srgbClr val="FF99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44624"/>
            <a:ext cx="1475655" cy="46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0"/>
            <a:ext cx="694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Открытые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вебинары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для руководителей НКО 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124744"/>
            <a:ext cx="8352928" cy="1504156"/>
          </a:xfrm>
        </p:spPr>
        <p:txBody>
          <a:bodyPr vert="horz">
            <a:normAutofit fontScale="85000" lnSpcReduction="20000"/>
          </a:bodyPr>
          <a:lstStyle/>
          <a:p>
            <a:pPr marL="109728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#</a:t>
            </a:r>
            <a:r>
              <a:rPr lang="ru-RU" b="1" dirty="0">
                <a:solidFill>
                  <a:srgbClr val="FF0000"/>
                </a:solidFill>
              </a:rPr>
              <a:t>ошибка2</a:t>
            </a:r>
          </a:p>
          <a:p>
            <a:pPr marL="109728" indent="0" algn="ctr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109728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НЕФОРМАЛЬНЫЕ ОТНОШЕНИЯ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109728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ВМЕСТО </a:t>
            </a:r>
            <a:r>
              <a:rPr lang="ru-RU" b="1" dirty="0">
                <a:solidFill>
                  <a:srgbClr val="FF0000"/>
                </a:solidFill>
              </a:rPr>
              <a:t>ДЕЛОВЫХ</a:t>
            </a: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611560" y="4509120"/>
            <a:ext cx="7920880" cy="16561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Char char="q"/>
            </a:pPr>
            <a:r>
              <a:rPr lang="ru-RU" dirty="0" smtClean="0"/>
              <a:t> закладывается попустительский стиль  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отсутствие контроля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труднее спрашивать результат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27735"/>
            <a:ext cx="6223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51162"/>
            <a:ext cx="22860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95147"/>
            <a:ext cx="3096344" cy="173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1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" y="476672"/>
            <a:ext cx="8892479" cy="6389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Ошибки начинающего руководителя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6512" y="-5681"/>
            <a:ext cx="9180512" cy="516809"/>
          </a:xfrm>
          <a:prstGeom prst="rect">
            <a:avLst/>
          </a:prstGeom>
          <a:solidFill>
            <a:srgbClr val="FF99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44624"/>
            <a:ext cx="1475655" cy="46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0"/>
            <a:ext cx="694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Открытые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вебинары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для руководителей НКО 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11560" y="1124744"/>
            <a:ext cx="7866620" cy="1368152"/>
          </a:xfrm>
        </p:spPr>
        <p:txBody>
          <a:bodyPr vert="horz">
            <a:normAutofit lnSpcReduction="10000"/>
          </a:bodyPr>
          <a:lstStyle/>
          <a:p>
            <a:pPr marL="109728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#</a:t>
            </a:r>
            <a:r>
              <a:rPr lang="ru-RU" b="1" dirty="0">
                <a:solidFill>
                  <a:srgbClr val="FF0000"/>
                </a:solidFill>
              </a:rPr>
              <a:t>ошибка3</a:t>
            </a:r>
          </a:p>
          <a:p>
            <a:pPr marL="109728" indent="0" algn="ctr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109728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ТОТАЛЬНЫЙ КОНТРОЛЬ И НЕДОВОЛЬСТВО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23" y="2708920"/>
            <a:ext cx="6223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9836" y="4293096"/>
            <a:ext cx="77226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/>
              <a:t> </a:t>
            </a:r>
            <a:r>
              <a:rPr lang="ru-RU" sz="2400" dirty="0" smtClean="0"/>
              <a:t>сотрудник не чувствует себя ответственным за результат, снижается мотивация</a:t>
            </a:r>
            <a:endParaRPr lang="ru-RU" sz="2400" dirty="0"/>
          </a:p>
          <a:p>
            <a:pPr>
              <a:buFont typeface="Wingdings" pitchFamily="2" charset="2"/>
              <a:buChar char="q"/>
            </a:pPr>
            <a:r>
              <a:rPr lang="ru-RU" sz="2400" dirty="0"/>
              <a:t> </a:t>
            </a:r>
            <a:r>
              <a:rPr lang="ru-RU" sz="2400" dirty="0" smtClean="0"/>
              <a:t>руководитель все время в напряжении</a:t>
            </a:r>
            <a:endParaRPr lang="ru-RU" sz="2400" dirty="0"/>
          </a:p>
          <a:p>
            <a:pPr>
              <a:buFont typeface="Wingdings" pitchFamily="2" charset="2"/>
              <a:buChar char="q"/>
            </a:pPr>
            <a:r>
              <a:rPr lang="ru-RU" sz="2400" dirty="0"/>
              <a:t> </a:t>
            </a:r>
            <a:r>
              <a:rPr lang="ru-RU" sz="2400" dirty="0" smtClean="0"/>
              <a:t>уходят ценные сотрудники</a:t>
            </a:r>
            <a:endParaRPr lang="ru-RU" sz="24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513" y="2487166"/>
            <a:ext cx="1680688" cy="1733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13416"/>
            <a:ext cx="2592288" cy="173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72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" y="548680"/>
            <a:ext cx="8892479" cy="6389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Ошибки начинающего руководителя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6512" y="-5681"/>
            <a:ext cx="9180512" cy="516809"/>
          </a:xfrm>
          <a:prstGeom prst="rect">
            <a:avLst/>
          </a:prstGeom>
          <a:solidFill>
            <a:srgbClr val="FF99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44624"/>
            <a:ext cx="1475655" cy="46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0"/>
            <a:ext cx="694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Открытые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вебинары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для руководителей НКО 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340769"/>
            <a:ext cx="8640960" cy="1152127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#</a:t>
            </a:r>
            <a:r>
              <a:rPr lang="ru-RU" b="1" dirty="0">
                <a:solidFill>
                  <a:srgbClr val="FF0000"/>
                </a:solidFill>
              </a:rPr>
              <a:t>ошибка4</a:t>
            </a:r>
          </a:p>
          <a:p>
            <a:pPr marL="109728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ЗАИГРЫВАНИЕ С ПОДЧИНЕННЫМИ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9836" y="4604935"/>
            <a:ext cx="77226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/>
              <a:t> </a:t>
            </a:r>
            <a:r>
              <a:rPr lang="ru-RU" sz="2400" dirty="0" smtClean="0"/>
              <a:t>основа для панибратских отношений</a:t>
            </a:r>
            <a:endParaRPr lang="ru-RU" sz="2400" dirty="0"/>
          </a:p>
          <a:p>
            <a:pPr>
              <a:buFont typeface="Wingdings" pitchFamily="2" charset="2"/>
              <a:buChar char="q"/>
            </a:pPr>
            <a:r>
              <a:rPr lang="ru-RU" sz="2400" dirty="0"/>
              <a:t> </a:t>
            </a:r>
            <a:r>
              <a:rPr lang="ru-RU" sz="2400" dirty="0" smtClean="0"/>
              <a:t>потеря собственного имиджа руководителя, оказывается в позиции «внутреннего ребенка»</a:t>
            </a:r>
            <a:endParaRPr lang="ru-RU" sz="2400" dirty="0"/>
          </a:p>
          <a:p>
            <a:pPr>
              <a:buFont typeface="Wingdings" pitchFamily="2" charset="2"/>
              <a:buChar char="q"/>
            </a:pPr>
            <a:r>
              <a:rPr lang="ru-RU" sz="2400" dirty="0"/>
              <a:t> </a:t>
            </a:r>
            <a:r>
              <a:rPr lang="ru-RU" sz="2400" dirty="0" smtClean="0"/>
              <a:t>растут внутренние страхи</a:t>
            </a:r>
            <a:endParaRPr lang="ru-R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2901950"/>
            <a:ext cx="6223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28956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04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" y="548680"/>
            <a:ext cx="8892479" cy="6389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Ошибки начинающего руководителя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6512" y="-5681"/>
            <a:ext cx="9180512" cy="516809"/>
          </a:xfrm>
          <a:prstGeom prst="rect">
            <a:avLst/>
          </a:prstGeom>
          <a:solidFill>
            <a:srgbClr val="FF99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44624"/>
            <a:ext cx="1475655" cy="46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0"/>
            <a:ext cx="694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Открытые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вебинары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для руководителей НКО 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1196752"/>
            <a:ext cx="8352928" cy="108012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#</a:t>
            </a:r>
            <a:r>
              <a:rPr lang="ru-RU" b="1" dirty="0">
                <a:solidFill>
                  <a:srgbClr val="FF0000"/>
                </a:solidFill>
              </a:rPr>
              <a:t>ошибка5</a:t>
            </a:r>
          </a:p>
          <a:p>
            <a:pPr marL="109728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ГОНКА ЗА РЕЗУЛЬТАТОМ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9836" y="4604935"/>
            <a:ext cx="77226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/>
              <a:t> </a:t>
            </a:r>
            <a:r>
              <a:rPr lang="ru-RU" sz="2400" dirty="0" smtClean="0"/>
              <a:t>в погоне за результатом забывает о людях</a:t>
            </a:r>
            <a:endParaRPr lang="ru-RU" sz="2400" dirty="0"/>
          </a:p>
          <a:p>
            <a:pPr>
              <a:buFont typeface="Wingdings" pitchFamily="2" charset="2"/>
              <a:buChar char="q"/>
            </a:pPr>
            <a:r>
              <a:rPr lang="ru-RU" sz="2400" dirty="0"/>
              <a:t> </a:t>
            </a:r>
            <a:r>
              <a:rPr lang="ru-RU" sz="2400" dirty="0" smtClean="0"/>
              <a:t>заставляет людей работать</a:t>
            </a:r>
            <a:endParaRPr lang="ru-RU" sz="2400" dirty="0"/>
          </a:p>
          <a:p>
            <a:pPr>
              <a:buFont typeface="Wingdings" pitchFamily="2" charset="2"/>
              <a:buChar char="q"/>
            </a:pPr>
            <a:r>
              <a:rPr lang="ru-RU" sz="2400" dirty="0"/>
              <a:t> </a:t>
            </a:r>
            <a:r>
              <a:rPr lang="ru-RU" sz="2400" dirty="0" smtClean="0"/>
              <a:t>удерживает сотрудников, желающих уйти</a:t>
            </a:r>
            <a:endParaRPr lang="ru-RU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838" y="2636912"/>
            <a:ext cx="6223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62293"/>
            <a:ext cx="3960440" cy="214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85045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81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" y="548680"/>
            <a:ext cx="8892479" cy="6389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Ошибки начинающего руководителя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6512" y="-5681"/>
            <a:ext cx="9180512" cy="516809"/>
          </a:xfrm>
          <a:prstGeom prst="rect">
            <a:avLst/>
          </a:prstGeom>
          <a:solidFill>
            <a:srgbClr val="FF99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44624"/>
            <a:ext cx="1475655" cy="46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0"/>
            <a:ext cx="694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Открытые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вебинары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для руководителей НКО 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124745"/>
            <a:ext cx="8640960" cy="1080120"/>
          </a:xfrm>
        </p:spPr>
        <p:txBody>
          <a:bodyPr vert="horz">
            <a:normAutofit/>
          </a:bodyPr>
          <a:lstStyle/>
          <a:p>
            <a:pPr marL="109728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#</a:t>
            </a:r>
            <a:r>
              <a:rPr lang="ru-RU" b="1" dirty="0">
                <a:solidFill>
                  <a:srgbClr val="FF0000"/>
                </a:solidFill>
              </a:rPr>
              <a:t>ошибка6</a:t>
            </a:r>
          </a:p>
          <a:p>
            <a:pPr marL="109728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ИМИТАЦИЯ </a:t>
            </a:r>
            <a:r>
              <a:rPr lang="ru-RU" b="1" dirty="0">
                <a:solidFill>
                  <a:srgbClr val="FF0000"/>
                </a:solidFill>
              </a:rPr>
              <a:t>РУКОВОДСТВА ВМЕСТО ОБУЧЕНИЯ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2132856"/>
            <a:ext cx="6223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7524" y="3284984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воспроизводят </a:t>
            </a:r>
            <a:r>
              <a:rPr lang="ru-RU" dirty="0"/>
              <a:t>действия опытных руководителей, выполняя всякие менеджерские ритуалы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Им </a:t>
            </a:r>
            <a:r>
              <a:rPr lang="ru-RU" dirty="0"/>
              <a:t>кажется: чтобы люди начали лучше взаимодействовать — нужно провести встречу. Чтобы лучше работали — их нужно хвалить. Чтобы не было неприятностей — нужно избегать критики и делать вид, что всё хорошо. Чтобы возникла стратегия, </a:t>
            </a:r>
            <a:r>
              <a:rPr lang="ru-RU" dirty="0" smtClean="0"/>
              <a:t> достаточно </a:t>
            </a:r>
            <a:r>
              <a:rPr lang="ru-RU" dirty="0"/>
              <a:t>провести стратегическое планирование.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Опасность </a:t>
            </a:r>
            <a:r>
              <a:rPr lang="ru-RU" dirty="0"/>
              <a:t>такого подхода в том, что имитация правильных действий не только не помогает достигать результата, а очень сильно мешает, создавая иллюзию правильных действий.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73076"/>
            <a:ext cx="1109117" cy="110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83" y="2032970"/>
            <a:ext cx="1874153" cy="116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34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" y="548680"/>
            <a:ext cx="8892479" cy="6389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ТРИ КИТА РУКОВОДИТЕЛЯ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6512" y="-5681"/>
            <a:ext cx="9180512" cy="516809"/>
          </a:xfrm>
          <a:prstGeom prst="rect">
            <a:avLst/>
          </a:prstGeom>
          <a:solidFill>
            <a:srgbClr val="FF99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44624"/>
            <a:ext cx="1475655" cy="46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0"/>
            <a:ext cx="694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Открытые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вебинары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для руководителей НКО 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ИСКУССТВО КОММУНИКАЦИИ</a:t>
            </a:r>
          </a:p>
          <a:p>
            <a:r>
              <a:rPr lang="ru-RU" dirty="0" smtClean="0"/>
              <a:t>ЭМОЦИОНАЛЬНЫЙИНТЕЛЛЕКТ</a:t>
            </a:r>
          </a:p>
          <a:p>
            <a:r>
              <a:rPr lang="ru-RU" dirty="0" smtClean="0"/>
              <a:t>ТАЙМ-МЕНЕДЖМЕНТ</a:t>
            </a:r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r>
              <a:rPr lang="ru-RU" dirty="0" smtClean="0"/>
              <a:t>НАЧИНАЮЩЕМУ  РУКОВОДИТЕЛЮ:</a:t>
            </a:r>
          </a:p>
          <a:p>
            <a:pPr>
              <a:buFontTx/>
              <a:buChar char="-"/>
            </a:pPr>
            <a:r>
              <a:rPr lang="ru-RU" dirty="0" smtClean="0"/>
              <a:t>Провести анализ своей роли, своих возможностей и поставленных целей</a:t>
            </a:r>
          </a:p>
          <a:p>
            <a:pPr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Понять, кто может вам помочь в достижении целей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79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-5681"/>
            <a:ext cx="9180512" cy="516809"/>
          </a:xfrm>
          <a:prstGeom prst="rect">
            <a:avLst/>
          </a:prstGeom>
          <a:solidFill>
            <a:srgbClr val="FF99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" y="899768"/>
            <a:ext cx="8892479" cy="36899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ОШИБКИ ОПЫТНОГО  РУКОВОДИТЕЛЯ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44624"/>
            <a:ext cx="1475655" cy="46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0"/>
            <a:ext cx="694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Открытые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вебинары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для руководителей НКО 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" y="1481329"/>
            <a:ext cx="3419871" cy="245172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#</a:t>
            </a:r>
            <a:r>
              <a:rPr lang="ru-RU" b="1" dirty="0" smtClean="0">
                <a:solidFill>
                  <a:srgbClr val="FF0000"/>
                </a:solidFill>
              </a:rPr>
              <a:t>ошибкиопыта1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РУКОВОДИТЕЛЬ РЕШАЕТ ВСЕ ВОПРОСЫ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1700808"/>
            <a:ext cx="50040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Сотрудники: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 smtClean="0"/>
              <a:t> </a:t>
            </a:r>
            <a:r>
              <a:rPr lang="ru-RU" sz="2400" dirty="0"/>
              <a:t>«сядут на шею и ножки свесят</a:t>
            </a:r>
            <a:r>
              <a:rPr lang="ru-RU" sz="2400" dirty="0" smtClean="0"/>
              <a:t>»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/>
              <a:t> </a:t>
            </a:r>
            <a:r>
              <a:rPr lang="ru-RU" sz="2400" dirty="0" smtClean="0"/>
              <a:t>разучатся думать и развиваться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/>
              <a:t> </a:t>
            </a:r>
            <a:r>
              <a:rPr lang="ru-RU" sz="2400" dirty="0" smtClean="0"/>
              <a:t>перестанут чувствовать свою ответственность </a:t>
            </a:r>
          </a:p>
          <a:p>
            <a:endParaRPr lang="ru-RU" sz="2400" dirty="0" smtClean="0"/>
          </a:p>
          <a:p>
            <a:r>
              <a:rPr lang="ru-RU" sz="2400" dirty="0" smtClean="0"/>
              <a:t>РУКОВОДИТЕЛЬ: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/>
              <a:t> </a:t>
            </a:r>
            <a:r>
              <a:rPr lang="ru-RU" sz="2400" dirty="0" smtClean="0"/>
              <a:t>не сможет уезжать в командировки и в отпуск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 smtClean="0"/>
              <a:t>Не сможет дальше расти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6335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-5681"/>
            <a:ext cx="9180512" cy="516809"/>
          </a:xfrm>
          <a:prstGeom prst="rect">
            <a:avLst/>
          </a:prstGeom>
          <a:solidFill>
            <a:srgbClr val="FF99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" y="899768"/>
            <a:ext cx="8892479" cy="36899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ОШИБКИ ОПЫТНОГО  РУКОВОДИТЕЛЯ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44624"/>
            <a:ext cx="1475655" cy="46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0"/>
            <a:ext cx="694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Открытые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вебинары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для руководителей НКО 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1329"/>
            <a:ext cx="3672408" cy="266775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>
                <a:solidFill>
                  <a:srgbClr val="FF0000"/>
                </a:solidFill>
              </a:rPr>
              <a:t>#</a:t>
            </a:r>
            <a:r>
              <a:rPr lang="ru-RU" b="1" dirty="0">
                <a:solidFill>
                  <a:srgbClr val="FF0000"/>
                </a:solidFill>
              </a:rPr>
              <a:t>ошибкиопыта2</a:t>
            </a:r>
          </a:p>
          <a:p>
            <a:pPr marL="109728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ПОВЕРИТЬ </a:t>
            </a:r>
            <a:r>
              <a:rPr lang="ru-RU" b="1" dirty="0">
                <a:solidFill>
                  <a:srgbClr val="FF0000"/>
                </a:solidFill>
              </a:rPr>
              <a:t>В СОБСТВЕННУЮ ВЕЛИКУЮ ЗНАЧИМОСТЬ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36" y="4296896"/>
            <a:ext cx="27432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95936" y="2398236"/>
            <a:ext cx="50040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400" dirty="0" smtClean="0"/>
              <a:t> потеря связи с реальностью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/>
              <a:t> </a:t>
            </a:r>
            <a:r>
              <a:rPr lang="ru-RU" sz="2400" dirty="0" smtClean="0"/>
              <a:t>обесценивание труда других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/>
              <a:t> </a:t>
            </a:r>
            <a:r>
              <a:rPr lang="ru-RU" sz="2400" dirty="0" smtClean="0"/>
              <a:t>страх конкуренции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/>
              <a:t> </a:t>
            </a:r>
            <a:r>
              <a:rPr lang="ru-RU" sz="2400" dirty="0" smtClean="0"/>
              <a:t>потеря умения мотивировать сотрудников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/>
              <a:t> </a:t>
            </a:r>
            <a:r>
              <a:rPr lang="ru-RU" sz="2400" dirty="0" smtClean="0"/>
              <a:t>нетерпимость к критике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43558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-5681"/>
            <a:ext cx="9180512" cy="516809"/>
          </a:xfrm>
          <a:prstGeom prst="rect">
            <a:avLst/>
          </a:prstGeom>
          <a:solidFill>
            <a:srgbClr val="FF99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" y="899768"/>
            <a:ext cx="8892479" cy="36899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ОШИБКИ ОПЫТНОГО  РУКОВОДИТЕЛЯ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44624"/>
            <a:ext cx="1475655" cy="46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0"/>
            <a:ext cx="694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Открытые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вебинары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для руководителей НКО 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1328"/>
            <a:ext cx="4096544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>
                <a:solidFill>
                  <a:srgbClr val="FF0000"/>
                </a:solidFill>
              </a:rPr>
              <a:t>#</a:t>
            </a:r>
            <a:r>
              <a:rPr lang="ru-RU" b="1" dirty="0">
                <a:solidFill>
                  <a:srgbClr val="FF0000"/>
                </a:solidFill>
              </a:rPr>
              <a:t>ошибкиопыта3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ru-RU" b="1" dirty="0">
                <a:solidFill>
                  <a:srgbClr val="FF0000"/>
                </a:solidFill>
              </a:rPr>
              <a:t>РАЗНЫЕ СТИЛИ ОБЩЕНИЯ В ДЕЛОВОЙ СФЕРЕ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05064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16016" y="2172920"/>
            <a:ext cx="4283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400" dirty="0" smtClean="0"/>
              <a:t> психологическая неуравновешенность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/>
              <a:t> </a:t>
            </a:r>
            <a:r>
              <a:rPr lang="ru-RU" sz="2400" dirty="0" smtClean="0"/>
              <a:t>потеря уважения сотрудников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/>
              <a:t> </a:t>
            </a:r>
            <a:r>
              <a:rPr lang="ru-RU" sz="2400" dirty="0" smtClean="0"/>
              <a:t>демонстрация неуверенности в себе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/>
              <a:t> </a:t>
            </a:r>
            <a:r>
              <a:rPr lang="ru-RU" sz="2400" dirty="0" smtClean="0"/>
              <a:t>уходят ценные сотрудники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20895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-5681"/>
            <a:ext cx="9180512" cy="516809"/>
          </a:xfrm>
          <a:prstGeom prst="rect">
            <a:avLst/>
          </a:prstGeom>
          <a:solidFill>
            <a:srgbClr val="FF99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" y="899768"/>
            <a:ext cx="8892479" cy="36899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ОШИБКИ ОПЫТНОГО  РУКОВОДИТЕЛЯ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44624"/>
            <a:ext cx="1475655" cy="46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0"/>
            <a:ext cx="694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Открытые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вебинары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для руководителей НКО 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1328"/>
            <a:ext cx="3898776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>
                <a:solidFill>
                  <a:srgbClr val="FF0000"/>
                </a:solidFill>
              </a:rPr>
              <a:t>#</a:t>
            </a:r>
            <a:r>
              <a:rPr lang="ru-RU" b="1" dirty="0">
                <a:solidFill>
                  <a:srgbClr val="FF0000"/>
                </a:solidFill>
              </a:rPr>
              <a:t>ошибкиопыта4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ru-RU" b="1" dirty="0">
                <a:solidFill>
                  <a:srgbClr val="FF0000"/>
                </a:solidFill>
              </a:rPr>
              <a:t>СТРАХ КРИТИКИ И ПЛОХИХ НОВОСТЕЙ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2172920"/>
            <a:ext cx="4283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400" dirty="0" smtClean="0"/>
              <a:t> запуск заведомо провальных проектов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/>
              <a:t> </a:t>
            </a:r>
            <a:r>
              <a:rPr lang="ru-RU" sz="2400" dirty="0" smtClean="0"/>
              <a:t>подверженность манипуляции со стороны сотрудников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 smtClean="0"/>
              <a:t> Потеря навыка выхода из зоны комфорта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/>
              <a:t> </a:t>
            </a:r>
            <a:r>
              <a:rPr lang="ru-RU" sz="2400" dirty="0" smtClean="0"/>
              <a:t>потеря возможности развития</a:t>
            </a:r>
          </a:p>
          <a:p>
            <a:endParaRPr lang="ru-RU" sz="2400" dirty="0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11" y="3491345"/>
            <a:ext cx="20764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48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21399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 никогда не ошибешься, если поступишь правильно. </a:t>
            </a:r>
            <a:b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Марк </a:t>
            </a:r>
            <a:r>
              <a:rPr lang="ru-RU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Твен</a:t>
            </a:r>
            <a:br>
              <a:rPr lang="ru-RU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24944"/>
            <a:ext cx="5668888" cy="314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88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-5681"/>
            <a:ext cx="9180512" cy="516809"/>
          </a:xfrm>
          <a:prstGeom prst="rect">
            <a:avLst/>
          </a:prstGeom>
          <a:solidFill>
            <a:srgbClr val="FF99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" y="899768"/>
            <a:ext cx="8892479" cy="36899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ОШИБКИ ОПЫТНОГО  РУКОВОДИТЕЛЯ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44624"/>
            <a:ext cx="1475655" cy="46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0"/>
            <a:ext cx="694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Открытые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вебинары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для руководителей НКО 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1328"/>
            <a:ext cx="4096544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>
                <a:solidFill>
                  <a:srgbClr val="FF0000"/>
                </a:solidFill>
              </a:rPr>
              <a:t>#</a:t>
            </a:r>
            <a:r>
              <a:rPr lang="ru-RU" b="1" dirty="0">
                <a:solidFill>
                  <a:srgbClr val="FF0000"/>
                </a:solidFill>
              </a:rPr>
              <a:t>ошибкиопыта5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ru-RU" b="1" dirty="0">
                <a:solidFill>
                  <a:srgbClr val="FF0000"/>
                </a:solidFill>
              </a:rPr>
              <a:t>СТРАХ ИЗМЕНЕНИЙ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752"/>
            <a:ext cx="310965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11960" y="1988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Чем большего достиг человек, тем сильнее в нём внутренняя тяга к тому, чтобы сохранить достигнутое. </a:t>
            </a:r>
            <a:endParaRPr lang="ru-RU" sz="2400" dirty="0" smtClean="0"/>
          </a:p>
          <a:p>
            <a:r>
              <a:rPr lang="ru-RU" sz="2400" dirty="0" smtClean="0"/>
              <a:t>Это </a:t>
            </a:r>
            <a:r>
              <a:rPr lang="ru-RU" sz="2400" dirty="0"/>
              <a:t>заставляет меньше рисковать и больше тратить усилий на стабилизацию и замораживание 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283963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-5681"/>
            <a:ext cx="9180512" cy="516809"/>
          </a:xfrm>
          <a:prstGeom prst="rect">
            <a:avLst/>
          </a:prstGeom>
          <a:solidFill>
            <a:srgbClr val="FF99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" y="899768"/>
            <a:ext cx="8892479" cy="36899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МЫСЛИ ОПЫТНЫХ  РУКОВОДИТЕЛЕЙ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44624"/>
            <a:ext cx="1475655" cy="46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0"/>
            <a:ext cx="694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Открытые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вебинары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для руководителей НКО 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276872"/>
            <a:ext cx="7416824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/>
              <a:t>Если скорость изменений внутри компании меньше, чем скорость изменений вовне — компания живёт в одолженное время</a:t>
            </a:r>
            <a:r>
              <a:rPr lang="ru-RU" sz="3200" dirty="0" smtClean="0"/>
              <a:t>.</a:t>
            </a:r>
          </a:p>
          <a:p>
            <a:pPr algn="ctr"/>
            <a:endParaRPr lang="ru-RU" sz="3200" dirty="0"/>
          </a:p>
          <a:p>
            <a:pPr algn="ctr"/>
            <a:r>
              <a:rPr lang="ru-RU" sz="3200" dirty="0" err="1"/>
              <a:t>Джэк</a:t>
            </a:r>
            <a:r>
              <a:rPr lang="ru-RU" sz="3200" dirty="0"/>
              <a:t> </a:t>
            </a:r>
            <a:r>
              <a:rPr lang="ru-RU" sz="3200" dirty="0" err="1"/>
              <a:t>Уэлш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794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-5681"/>
            <a:ext cx="9180512" cy="516809"/>
          </a:xfrm>
          <a:prstGeom prst="rect">
            <a:avLst/>
          </a:prstGeom>
          <a:solidFill>
            <a:srgbClr val="FF99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" y="899768"/>
            <a:ext cx="8892479" cy="36899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МЫСЛИ ОПЫТНЫХ  РУКОВОДИТЕЛЕЙ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44624"/>
            <a:ext cx="1475655" cy="46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0"/>
            <a:ext cx="694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Открытые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вебинары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для руководителей НКО 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628800"/>
            <a:ext cx="8676456" cy="4154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Важнейшее качество хорошего менеджера — решимость грудью встречать любые плохие новости, самому искать встречи с ними, а не прятать голову в песок. </a:t>
            </a:r>
            <a:endParaRPr lang="ru-RU" sz="2400" dirty="0" smtClean="0"/>
          </a:p>
          <a:p>
            <a:pPr algn="ctr"/>
            <a:r>
              <a:rPr lang="ru-RU" sz="2400" dirty="0" smtClean="0"/>
              <a:t>Настоящий </a:t>
            </a:r>
            <a:r>
              <a:rPr lang="ru-RU" sz="2400" dirty="0"/>
              <a:t>менеджер сначала выясняет, что плохо, а уже после — что хорошо. Чтобы правильно отреагировать на плохую новость, независимо от того, в какой ситуации вы находитесь, необходимо получить ее как можно раньше</a:t>
            </a:r>
            <a:r>
              <a:rPr lang="ru-RU" sz="2400" dirty="0" smtClean="0"/>
              <a:t>.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Билл Гейтс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9159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-5681"/>
            <a:ext cx="9180512" cy="516809"/>
          </a:xfrm>
          <a:prstGeom prst="rect">
            <a:avLst/>
          </a:prstGeom>
          <a:solidFill>
            <a:srgbClr val="FF99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132856"/>
            <a:ext cx="8219256" cy="3993307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Признать те ошибки, которые уже совершены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Найти в себе истинные причины совершения этих ошибок (можно вместе с психологом)</a:t>
            </a:r>
          </a:p>
          <a:p>
            <a:pPr marL="514350" indent="-514350">
              <a:buAutoNum type="arabicPeriod"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Выбрать пути устранения ошибок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Поставить для себя четкие цели в руководстве</a:t>
            </a:r>
          </a:p>
          <a:p>
            <a:pPr marL="514350" indent="-514350">
              <a:buAutoNum type="arabicPeriod"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Найти для себя ментора-наставника в роли руководителя</a:t>
            </a:r>
          </a:p>
          <a:p>
            <a:pPr marL="514350" indent="-514350">
              <a:buAutoNum type="arabicPeriod"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Постоянно заниматься  самообразованием</a:t>
            </a:r>
          </a:p>
          <a:p>
            <a:pPr marL="514350" indent="-514350">
              <a:buAutoNum type="arabicPeriod"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Развивать в себе качества лидера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" y="899768"/>
            <a:ext cx="8964487" cy="1017064"/>
          </a:xfrm>
        </p:spPr>
        <p:txBody>
          <a:bodyPr/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КАК ИЗБЕЖАТЬ ОШИБОК?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44624"/>
            <a:ext cx="1475655" cy="46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0"/>
            <a:ext cx="694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Открытые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вебинары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для руководителей НКО 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85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-5681"/>
            <a:ext cx="9180512" cy="516809"/>
          </a:xfrm>
          <a:prstGeom prst="rect">
            <a:avLst/>
          </a:prstGeom>
          <a:solidFill>
            <a:srgbClr val="FF99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28800"/>
            <a:ext cx="8219256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принимать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решения, </a:t>
            </a:r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распределять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ресурсы, </a:t>
            </a:r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направлять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потоки информации, </a:t>
            </a:r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внедрять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изменения, </a:t>
            </a:r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настраивать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коммуникации </a:t>
            </a:r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и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прочее. </a:t>
            </a:r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" y="899768"/>
            <a:ext cx="8964487" cy="1017064"/>
          </a:xfrm>
        </p:spPr>
        <p:txBody>
          <a:bodyPr/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РУКОВОДИТЬ – это: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44624"/>
            <a:ext cx="1475655" cy="46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0"/>
            <a:ext cx="694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Открытые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вебинары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для руководителей НКО 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79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-5681"/>
            <a:ext cx="9180512" cy="516809"/>
          </a:xfrm>
          <a:prstGeom prst="rect">
            <a:avLst/>
          </a:prstGeom>
          <a:solidFill>
            <a:srgbClr val="FF99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" y="899768"/>
            <a:ext cx="8964487" cy="3825376"/>
          </a:xfrm>
        </p:spPr>
        <p:txBody>
          <a:bodyPr/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СПАСИБО ЗА ВНИМАНИЕ! 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44624"/>
            <a:ext cx="1475655" cy="46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0"/>
            <a:ext cx="694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Открытые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вебинары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для руководителей НКО 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-5681"/>
            <a:ext cx="9180512" cy="516809"/>
          </a:xfrm>
          <a:prstGeom prst="rect">
            <a:avLst/>
          </a:prstGeom>
          <a:solidFill>
            <a:srgbClr val="FF99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805256"/>
            <a:ext cx="4752528" cy="945056"/>
          </a:xfrm>
        </p:spPr>
        <p:txBody>
          <a:bodyPr/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КОНТАКТЫ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Открытые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вебинары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для руководителей НКО 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6" y="601762"/>
            <a:ext cx="3604738" cy="114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3166" y="2204864"/>
            <a:ext cx="878931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Сайт  </a:t>
            </a:r>
            <a:r>
              <a:rPr lang="en-US" sz="3200" b="1" dirty="0" smtClean="0">
                <a:solidFill>
                  <a:schemeClr val="accent4"/>
                </a:solidFill>
              </a:rPr>
              <a:t>bfrp18.ru </a:t>
            </a:r>
            <a:endParaRPr lang="ru-RU" sz="3200" b="1" dirty="0" smtClean="0">
              <a:solidFill>
                <a:schemeClr val="accent4"/>
              </a:solidFill>
            </a:endParaRPr>
          </a:p>
          <a:p>
            <a:r>
              <a:rPr lang="ru-RU" sz="3200" dirty="0" err="1" smtClean="0"/>
              <a:t>ВКонтакте</a:t>
            </a:r>
            <a:r>
              <a:rPr lang="en-US" sz="3200" dirty="0" smtClean="0"/>
              <a:t>  </a:t>
            </a:r>
            <a:r>
              <a:rPr lang="en-US" sz="3200" dirty="0" smtClean="0">
                <a:hlinkClick r:id="rId4"/>
              </a:rPr>
              <a:t>https</a:t>
            </a:r>
            <a:r>
              <a:rPr lang="en-US" sz="3200" dirty="0">
                <a:hlinkClick r:id="rId4"/>
              </a:rPr>
              <a:t>://</a:t>
            </a:r>
            <a:r>
              <a:rPr lang="en-US" sz="3200" dirty="0" smtClean="0">
                <a:hlinkClick r:id="rId4"/>
              </a:rPr>
              <a:t>vk.com/bfrp18</a:t>
            </a:r>
            <a:r>
              <a:rPr lang="en-US" sz="3200" dirty="0" smtClean="0"/>
              <a:t> </a:t>
            </a:r>
            <a:endParaRPr lang="ru-RU" sz="3200" dirty="0" smtClean="0"/>
          </a:p>
          <a:p>
            <a:r>
              <a:rPr lang="ru-RU" sz="3200" dirty="0" smtClean="0"/>
              <a:t>Электронная почта </a:t>
            </a:r>
            <a:r>
              <a:rPr lang="en-US" sz="3200" dirty="0"/>
              <a:t> </a:t>
            </a:r>
            <a:r>
              <a:rPr lang="en-US" sz="3200" dirty="0" smtClean="0">
                <a:hlinkClick r:id="rId5"/>
              </a:rPr>
              <a:t>bfrp18@mail.ru</a:t>
            </a:r>
            <a:r>
              <a:rPr lang="en-US" sz="3200" dirty="0" smtClean="0"/>
              <a:t> </a:t>
            </a:r>
            <a:endParaRPr lang="ru-RU" sz="3200" dirty="0" smtClean="0"/>
          </a:p>
          <a:p>
            <a:r>
              <a:rPr lang="ru-RU" sz="3200" dirty="0" smtClean="0"/>
              <a:t>Телефоны: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8 988 944 7887  Светлана Дар 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8 </a:t>
            </a:r>
            <a:r>
              <a:rPr lang="ru-RU" sz="3200" dirty="0" smtClean="0"/>
              <a:t>903 464 1408  Наталья </a:t>
            </a:r>
            <a:r>
              <a:rPr lang="ru-RU" sz="3200" dirty="0" err="1" smtClean="0"/>
              <a:t>Завялкина</a:t>
            </a:r>
            <a:endParaRPr lang="ru-RU" sz="3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5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-5681"/>
            <a:ext cx="9180512" cy="516809"/>
          </a:xfrm>
          <a:prstGeom prst="rect">
            <a:avLst/>
          </a:prstGeom>
          <a:solidFill>
            <a:srgbClr val="FF99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136904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1. </a:t>
            </a:r>
            <a:r>
              <a:rPr lang="ru-RU" dirty="0" smtClean="0">
                <a:solidFill>
                  <a:schemeClr val="tx1"/>
                </a:solidFill>
              </a:rPr>
              <a:t>Суть руководства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2. Откуда берутся руководители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3. </a:t>
            </a:r>
            <a:r>
              <a:rPr lang="ru-RU" dirty="0" smtClean="0">
                <a:solidFill>
                  <a:schemeClr val="tx1"/>
                </a:solidFill>
              </a:rPr>
              <a:t>6 ошибок начинающих руководителей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4</a:t>
            </a:r>
            <a:r>
              <a:rPr lang="ru-RU" dirty="0" smtClean="0">
                <a:solidFill>
                  <a:schemeClr val="tx1"/>
                </a:solidFill>
              </a:rPr>
              <a:t>. 5 ошибок опытных руководителей.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5. Особенности руководства в НКО</a:t>
            </a:r>
          </a:p>
          <a:p>
            <a:pPr marL="0" indent="0">
              <a:buNone/>
            </a:pPr>
            <a:r>
              <a:rPr lang="ru-RU" dirty="0" smtClean="0"/>
              <a:t>6. </a:t>
            </a:r>
            <a:r>
              <a:rPr lang="ru-RU" dirty="0" smtClean="0">
                <a:solidFill>
                  <a:schemeClr val="tx1"/>
                </a:solidFill>
              </a:rPr>
              <a:t>Рекомендации </a:t>
            </a:r>
          </a:p>
          <a:p>
            <a:pPr marL="0" indent="0">
              <a:buNone/>
            </a:pPr>
            <a:r>
              <a:rPr lang="ru-RU" dirty="0"/>
              <a:t>7</a:t>
            </a:r>
            <a:r>
              <a:rPr lang="ru-RU" dirty="0" smtClean="0">
                <a:solidFill>
                  <a:schemeClr val="tx1"/>
                </a:solidFill>
              </a:rPr>
              <a:t>. Контакты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1128"/>
            <a:ext cx="8229600" cy="829639"/>
          </a:xfrm>
        </p:spPr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Программа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вебинара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44624"/>
            <a:ext cx="1475655" cy="46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0"/>
            <a:ext cx="694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Открытые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вебинары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для руководителей НКО 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30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-5681"/>
            <a:ext cx="9180512" cy="516809"/>
          </a:xfrm>
          <a:prstGeom prst="rect">
            <a:avLst/>
          </a:prstGeom>
          <a:solidFill>
            <a:srgbClr val="FF99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2348880"/>
            <a:ext cx="4104456" cy="40324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Руководство представляет собой процесс и результат соединения производственных и человеческих ресурсов для получения желаемого результата.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04664"/>
            <a:ext cx="8435280" cy="1600200"/>
          </a:xfrm>
        </p:spPr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Суть руководства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44624"/>
            <a:ext cx="1475655" cy="46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0"/>
            <a:ext cx="694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Открытые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вебинары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для руководителей НКО 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4245423" cy="315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53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-5681"/>
            <a:ext cx="9180512" cy="516809"/>
          </a:xfrm>
          <a:prstGeom prst="rect">
            <a:avLst/>
          </a:prstGeom>
          <a:solidFill>
            <a:srgbClr val="FF99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2204864"/>
            <a:ext cx="4104456" cy="3528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Использовать способности и управлять поведением других людей в интересах достижения определенной цели.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04664"/>
            <a:ext cx="8435280" cy="1600200"/>
          </a:xfrm>
        </p:spPr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Роль руководителя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44624"/>
            <a:ext cx="1475655" cy="46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0"/>
            <a:ext cx="694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Открытые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вебинары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для руководителей НКО 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86038"/>
            <a:ext cx="4472082" cy="278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54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-5681"/>
            <a:ext cx="9180512" cy="516809"/>
          </a:xfrm>
          <a:prstGeom prst="rect">
            <a:avLst/>
          </a:prstGeom>
          <a:solidFill>
            <a:srgbClr val="FF99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772816"/>
            <a:ext cx="4536504" cy="4824536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Выбирают лучшего специалиста внутри компании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Приглашают менеджера «со стороны»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Назначают «сверху»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Выращивают «снизу»</a:t>
            </a:r>
          </a:p>
          <a:p>
            <a:pPr marL="457200" indent="-457200">
              <a:buAutoNum type="arabicPeriod"/>
            </a:pPr>
            <a:r>
              <a:rPr lang="ru-RU" sz="2800" dirty="0"/>
              <a:t> </a:t>
            </a:r>
            <a:r>
              <a:rPr lang="ru-RU" sz="2800" dirty="0" smtClean="0"/>
              <a:t>В НКО на старте -«руководитель поневоле».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04664"/>
            <a:ext cx="8435280" cy="1024136"/>
          </a:xfrm>
        </p:spPr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Откуда берутся руководители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44624"/>
            <a:ext cx="1475655" cy="46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0"/>
            <a:ext cx="694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Открытые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вебинары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для руководителей НКО 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64" y="2132856"/>
            <a:ext cx="381987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90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-5681"/>
            <a:ext cx="9180512" cy="516809"/>
          </a:xfrm>
          <a:prstGeom prst="rect">
            <a:avLst/>
          </a:prstGeom>
          <a:solidFill>
            <a:srgbClr val="FF99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04664"/>
            <a:ext cx="8435280" cy="1024136"/>
          </a:xfrm>
        </p:spPr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Квадрат руководителя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44624"/>
            <a:ext cx="1475655" cy="46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0"/>
            <a:ext cx="694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Открытые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вебинары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для руководителей НКО 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1122751"/>
              </p:ext>
            </p:extLst>
          </p:nvPr>
        </p:nvGraphicFramePr>
        <p:xfrm>
          <a:off x="457200" y="1481138"/>
          <a:ext cx="8229600" cy="4656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/>
                <a:gridCol w="3096344"/>
                <a:gridCol w="3250704"/>
              </a:tblGrid>
              <a:tr h="74975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/>
                          </a:solidFill>
                          <a:latin typeface="Arial" pitchFamily="34" charset="0"/>
                          <a:cs typeface="Arial" pitchFamily="34" charset="0"/>
                        </a:rPr>
                        <a:t>ВНЕШНИЙ</a:t>
                      </a:r>
                      <a:endParaRPr lang="ru-RU" b="1" dirty="0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/>
                          </a:solidFill>
                          <a:latin typeface="Arial" pitchFamily="34" charset="0"/>
                          <a:cs typeface="Arial" pitchFamily="34" charset="0"/>
                        </a:rPr>
                        <a:t>ВНУТРЕННИЙ</a:t>
                      </a:r>
                      <a:endParaRPr lang="ru-RU" b="1" dirty="0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5200">
                <a:tc>
                  <a:txBody>
                    <a:bodyPr/>
                    <a:lstStyle/>
                    <a:p>
                      <a:pPr algn="ctr"/>
                      <a:r>
                        <a:rPr lang="ru-RU" b="1" cap="all" baseline="0" dirty="0" smtClean="0">
                          <a:solidFill>
                            <a:schemeClr val="accent4"/>
                          </a:solidFill>
                          <a:latin typeface="Arial" pitchFamily="34" charset="0"/>
                          <a:cs typeface="Arial" pitchFamily="34" charset="0"/>
                        </a:rPr>
                        <a:t>Знает производственную сферу</a:t>
                      </a:r>
                      <a:endParaRPr lang="ru-RU" b="1" cap="all" baseline="0" dirty="0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/>
                          </a:solidFill>
                          <a:latin typeface="Arial" pitchFamily="34" charset="0"/>
                          <a:cs typeface="Arial" pitchFamily="34" charset="0"/>
                        </a:rPr>
                        <a:t>Ориентирован на результат</a:t>
                      </a:r>
                    </a:p>
                    <a:p>
                      <a:pPr algn="ctr"/>
                      <a:endParaRPr lang="ru-RU" b="1" dirty="0" smtClean="0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4"/>
                          </a:solidFill>
                          <a:latin typeface="Arial" pitchFamily="34" charset="0"/>
                          <a:cs typeface="Arial" pitchFamily="34" charset="0"/>
                        </a:rPr>
                        <a:t>Свободен от </a:t>
                      </a:r>
                      <a:r>
                        <a:rPr lang="ru-RU" b="1" baseline="0" dirty="0" smtClean="0">
                          <a:solidFill>
                            <a:schemeClr val="accent4"/>
                          </a:solidFill>
                          <a:latin typeface="Arial" pitchFamily="34" charset="0"/>
                          <a:cs typeface="Arial" pitchFamily="34" charset="0"/>
                        </a:rPr>
                        <a:t> зависимых отношений в коллективе</a:t>
                      </a:r>
                      <a:endParaRPr lang="ru-RU" b="1" dirty="0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/>
                          </a:solidFill>
                          <a:latin typeface="Arial" pitchFamily="34" charset="0"/>
                          <a:cs typeface="Arial" pitchFamily="34" charset="0"/>
                        </a:rPr>
                        <a:t>Лоялен к компании</a:t>
                      </a:r>
                    </a:p>
                    <a:p>
                      <a:pPr algn="ctr"/>
                      <a:endParaRPr lang="ru-RU" b="1" dirty="0" smtClean="0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4"/>
                          </a:solidFill>
                          <a:latin typeface="Arial" pitchFamily="34" charset="0"/>
                          <a:cs typeface="Arial" pitchFamily="34" charset="0"/>
                        </a:rPr>
                        <a:t>Есть</a:t>
                      </a:r>
                      <a:r>
                        <a:rPr lang="ru-RU" b="1" baseline="0" dirty="0" smtClean="0">
                          <a:solidFill>
                            <a:schemeClr val="accent4"/>
                          </a:solidFill>
                          <a:latin typeface="Arial" pitchFamily="34" charset="0"/>
                          <a:cs typeface="Arial" pitchFamily="34" charset="0"/>
                        </a:rPr>
                        <a:t> зависимые отношения в коллективе</a:t>
                      </a:r>
                      <a:endParaRPr lang="ru-RU" b="1" dirty="0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5200">
                <a:tc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accent4"/>
                          </a:solidFill>
                          <a:latin typeface="Arial" pitchFamily="34" charset="0"/>
                          <a:cs typeface="Arial" pitchFamily="34" charset="0"/>
                        </a:rPr>
                        <a:t>Не</a:t>
                      </a:r>
                      <a:r>
                        <a:rPr lang="ru-RU" b="1" cap="all" baseline="0" dirty="0" smtClean="0">
                          <a:solidFill>
                            <a:schemeClr val="accent4"/>
                          </a:solidFill>
                          <a:latin typeface="Arial" pitchFamily="34" charset="0"/>
                          <a:cs typeface="Arial" pitchFamily="34" charset="0"/>
                        </a:rPr>
                        <a:t> знает производственную сферу</a:t>
                      </a:r>
                      <a:endParaRPr lang="ru-RU" b="1" cap="all" dirty="0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4"/>
                          </a:solidFill>
                          <a:latin typeface="Arial" pitchFamily="34" charset="0"/>
                          <a:cs typeface="Arial" pitchFamily="34" charset="0"/>
                        </a:rPr>
                        <a:t>Обладает качествами руководителя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4"/>
                          </a:solidFill>
                          <a:latin typeface="Arial" pitchFamily="34" charset="0"/>
                          <a:cs typeface="Arial" pitchFamily="34" charset="0"/>
                        </a:rPr>
                        <a:t>Труднее</a:t>
                      </a:r>
                      <a:r>
                        <a:rPr lang="ru-RU" b="1" baseline="0" dirty="0" smtClean="0">
                          <a:solidFill>
                            <a:schemeClr val="accent4"/>
                          </a:solidFill>
                          <a:latin typeface="Arial" pitchFamily="34" charset="0"/>
                          <a:cs typeface="Arial" pitchFamily="34" charset="0"/>
                        </a:rPr>
                        <a:t> заработать авторитет</a:t>
                      </a:r>
                      <a:endParaRPr lang="ru-RU" b="1" dirty="0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4"/>
                          </a:solidFill>
                          <a:latin typeface="Arial" pitchFamily="34" charset="0"/>
                          <a:cs typeface="Arial" pitchFamily="34" charset="0"/>
                        </a:rPr>
                        <a:t>Может избежать ошибок руководителя-исполнителя</a:t>
                      </a:r>
                    </a:p>
                    <a:p>
                      <a:pPr algn="ctr"/>
                      <a:endParaRPr lang="ru-RU" b="1" dirty="0" smtClean="0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4"/>
                          </a:solidFill>
                          <a:latin typeface="Arial" pitchFamily="34" charset="0"/>
                          <a:cs typeface="Arial" pitchFamily="34" charset="0"/>
                        </a:rPr>
                        <a:t>Есть зависимые отношения в коллективе</a:t>
                      </a:r>
                    </a:p>
                    <a:p>
                      <a:pPr algn="ctr"/>
                      <a:endParaRPr lang="ru-RU" b="1" dirty="0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96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44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КАКИЕ ФАКТОРЫ ОКАЗЫВАЮТ ВЛИЯНИЕ НА РУКОВОДИТЕЛЯ?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6512" y="-5681"/>
            <a:ext cx="9180512" cy="516809"/>
          </a:xfrm>
          <a:prstGeom prst="rect">
            <a:avLst/>
          </a:prstGeom>
          <a:solidFill>
            <a:srgbClr val="FF99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44624"/>
            <a:ext cx="1475655" cy="46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0"/>
            <a:ext cx="694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Открытые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вебинары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для руководителей НКО 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4248472"/>
          </a:xfrm>
        </p:spPr>
        <p:txBody>
          <a:bodyPr/>
          <a:lstStyle/>
          <a:p>
            <a:r>
              <a:rPr lang="ru-RU" dirty="0" smtClean="0"/>
              <a:t>Внутренние </a:t>
            </a:r>
            <a:r>
              <a:rPr lang="ru-RU" dirty="0"/>
              <a:t>ценности личности</a:t>
            </a:r>
          </a:p>
          <a:p>
            <a:r>
              <a:rPr lang="ru-RU" dirty="0" smtClean="0"/>
              <a:t>Ожидания </a:t>
            </a:r>
            <a:r>
              <a:rPr lang="ru-RU" dirty="0"/>
              <a:t>высшего </a:t>
            </a:r>
            <a:r>
              <a:rPr lang="ru-RU" dirty="0" smtClean="0"/>
              <a:t>руководства и/или клиентов</a:t>
            </a:r>
            <a:endParaRPr lang="ru-RU" dirty="0"/>
          </a:p>
          <a:p>
            <a:r>
              <a:rPr lang="ru-RU" dirty="0" err="1" smtClean="0"/>
              <a:t>Экспертность</a:t>
            </a:r>
            <a:r>
              <a:rPr lang="ru-RU" dirty="0" smtClean="0"/>
              <a:t> </a:t>
            </a:r>
            <a:r>
              <a:rPr lang="ru-RU" dirty="0"/>
              <a:t>в сфере деятельности </a:t>
            </a:r>
          </a:p>
          <a:p>
            <a:r>
              <a:rPr lang="ru-RU" dirty="0" smtClean="0"/>
              <a:t>Результативный </a:t>
            </a:r>
            <a:r>
              <a:rPr lang="ru-RU" dirty="0"/>
              <a:t>опыт </a:t>
            </a:r>
          </a:p>
          <a:p>
            <a:r>
              <a:rPr lang="ru-RU" dirty="0" smtClean="0"/>
              <a:t>Личные </a:t>
            </a:r>
            <a:r>
              <a:rPr lang="ru-RU" dirty="0"/>
              <a:t>качества (амбиции, ответственность, работоспособность и т.д.)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" y="701824"/>
            <a:ext cx="8892479" cy="6389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Ошибки начинающего руководителя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6512" y="-5681"/>
            <a:ext cx="9180512" cy="516809"/>
          </a:xfrm>
          <a:prstGeom prst="rect">
            <a:avLst/>
          </a:prstGeom>
          <a:solidFill>
            <a:srgbClr val="FF99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44624"/>
            <a:ext cx="1475655" cy="46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0"/>
            <a:ext cx="694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Открытые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вебинары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для руководителей НКО 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556792"/>
            <a:ext cx="8064896" cy="1656184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#</a:t>
            </a:r>
            <a:r>
              <a:rPr lang="ru-RU" b="1" dirty="0" smtClean="0">
                <a:solidFill>
                  <a:srgbClr val="FF0000"/>
                </a:solidFill>
              </a:rPr>
              <a:t>ошибка1</a:t>
            </a:r>
          </a:p>
          <a:p>
            <a:pPr marL="109728" indent="0" algn="ctr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109728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ПРОЩЕ СДЕЛАТЬ САМОМУ, </a:t>
            </a:r>
          </a:p>
          <a:p>
            <a:pPr marL="109728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ЧЕМ ДОЛГО ОБЪЯСНЯТЬ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611560" y="4149080"/>
            <a:ext cx="7920880" cy="24482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Char char="q"/>
            </a:pPr>
            <a:r>
              <a:rPr lang="ru-RU" dirty="0" smtClean="0"/>
              <a:t> продолжает быть исполнителем 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он в работе, а сотрудники бездельничают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приходит к эмоциональному выгоранию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355976" y="321297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6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2986</TotalTime>
  <Words>1104</Words>
  <Application>Microsoft Office PowerPoint</Application>
  <PresentationFormat>Экран (4:3)</PresentationFormat>
  <Paragraphs>207</Paragraphs>
  <Slides>26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Открытая</vt:lpstr>
      <vt:lpstr>11 ошибок руководителя,  которых можно избежать</vt:lpstr>
      <vt:lpstr>Ты никогда не ошибешься, если поступишь правильно.   Марк Твен </vt:lpstr>
      <vt:lpstr>Программа вебинара</vt:lpstr>
      <vt:lpstr>Суть руководства</vt:lpstr>
      <vt:lpstr>Роль руководителя</vt:lpstr>
      <vt:lpstr>Откуда берутся руководители</vt:lpstr>
      <vt:lpstr>Квадрат руководителя</vt:lpstr>
      <vt:lpstr>КАКИЕ ФАКТОРЫ ОКАЗЫВАЮТ ВЛИЯНИЕ НА РУКОВОДИТЕЛЯ? </vt:lpstr>
      <vt:lpstr>Ошибки начинающего руководителя</vt:lpstr>
      <vt:lpstr>Ошибки начинающего руководителя</vt:lpstr>
      <vt:lpstr>Ошибки начинающего руководителя</vt:lpstr>
      <vt:lpstr>Ошибки начинающего руководителя</vt:lpstr>
      <vt:lpstr>Ошибки начинающего руководителя</vt:lpstr>
      <vt:lpstr>Ошибки начинающего руководителя</vt:lpstr>
      <vt:lpstr>ТРИ КИТА РУКОВОДИТЕЛЯ</vt:lpstr>
      <vt:lpstr>ОШИБКИ ОПЫТНОГО  РУКОВОДИТЕЛЯ</vt:lpstr>
      <vt:lpstr>ОШИБКИ ОПЫТНОГО  РУКОВОДИТЕЛЯ</vt:lpstr>
      <vt:lpstr>ОШИБКИ ОПЫТНОГО  РУКОВОДИТЕЛЯ</vt:lpstr>
      <vt:lpstr>ОШИБКИ ОПЫТНОГО  РУКОВОДИТЕЛЯ</vt:lpstr>
      <vt:lpstr>ОШИБКИ ОПЫТНОГО  РУКОВОДИТЕЛЯ</vt:lpstr>
      <vt:lpstr>МЫСЛИ ОПЫТНЫХ  РУКОВОДИТЕЛЕЙ</vt:lpstr>
      <vt:lpstr>МЫСЛИ ОПЫТНЫХ  РУКОВОДИТЕЛЕЙ</vt:lpstr>
      <vt:lpstr>КАК ИЗБЕЖАТЬ ОШИБОК?</vt:lpstr>
      <vt:lpstr>РУКОВОДИТЬ – это:</vt:lpstr>
      <vt:lpstr>СПАСИБО ЗА ВНИМАНИЕ! 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стать эффективным руководителем</dc:title>
  <dc:creator>-</dc:creator>
  <cp:lastModifiedBy>Наталья Завялкина</cp:lastModifiedBy>
  <cp:revision>102</cp:revision>
  <dcterms:created xsi:type="dcterms:W3CDTF">2018-08-10T15:00:15Z</dcterms:created>
  <dcterms:modified xsi:type="dcterms:W3CDTF">2020-04-21T20:43:28Z</dcterms:modified>
</cp:coreProperties>
</file>